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  <p:sldMasterId id="2147483702" r:id="rId2"/>
  </p:sldMasterIdLst>
  <p:handoutMasterIdLst>
    <p:handoutMasterId r:id="rId38"/>
  </p:handoutMasterIdLst>
  <p:sldIdLst>
    <p:sldId id="256" r:id="rId3"/>
    <p:sldId id="270" r:id="rId4"/>
    <p:sldId id="300" r:id="rId5"/>
    <p:sldId id="311" r:id="rId6"/>
    <p:sldId id="305" r:id="rId7"/>
    <p:sldId id="306" r:id="rId8"/>
    <p:sldId id="295" r:id="rId9"/>
    <p:sldId id="296" r:id="rId10"/>
    <p:sldId id="292" r:id="rId11"/>
    <p:sldId id="312" r:id="rId12"/>
    <p:sldId id="293" r:id="rId13"/>
    <p:sldId id="301" r:id="rId14"/>
    <p:sldId id="319" r:id="rId15"/>
    <p:sldId id="302" r:id="rId16"/>
    <p:sldId id="257" r:id="rId17"/>
    <p:sldId id="258" r:id="rId18"/>
    <p:sldId id="260" r:id="rId19"/>
    <p:sldId id="262" r:id="rId20"/>
    <p:sldId id="299" r:id="rId21"/>
    <p:sldId id="264" r:id="rId22"/>
    <p:sldId id="308" r:id="rId23"/>
    <p:sldId id="303" r:id="rId24"/>
    <p:sldId id="314" r:id="rId25"/>
    <p:sldId id="307" r:id="rId26"/>
    <p:sldId id="316" r:id="rId27"/>
    <p:sldId id="266" r:id="rId28"/>
    <p:sldId id="310" r:id="rId29"/>
    <p:sldId id="267" r:id="rId30"/>
    <p:sldId id="315" r:id="rId31"/>
    <p:sldId id="304" r:id="rId32"/>
    <p:sldId id="297" r:id="rId33"/>
    <p:sldId id="317" r:id="rId34"/>
    <p:sldId id="298" r:id="rId35"/>
    <p:sldId id="309" r:id="rId36"/>
    <p:sldId id="318" r:id="rId37"/>
  </p:sldIdLst>
  <p:sldSz cx="12192000" cy="6858000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47" d="100"/>
          <a:sy n="47" d="100"/>
        </p:scale>
        <p:origin x="77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05448" cy="462899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1"/>
            <a:ext cx="3005448" cy="462899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543AC26-F057-4741-B040-CC5B8FB0E471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2899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2899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38139F4D-BF8E-4AC6-9975-1BC7ED00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5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2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4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08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85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6232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69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90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62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12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0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0594"/>
            <a:ext cx="8596668" cy="473597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46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61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09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84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48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7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30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33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C25-7FCF-4FF9-B3A2-F7BC49375E9E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9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4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7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0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1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FEC25-7FCF-4FF9-B3A2-F7BC49375E9E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F5396-B8A8-4769-8539-347D2E2B2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6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spn.go.com/mlb/attendance" TargetMode="External"/><Relationship Id="rId2" Type="http://schemas.openxmlformats.org/officeDocument/2006/relationships/hyperlink" Target="http://espn.go.com/nba/attenda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a/assignment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lb.com/cardinal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washingtonpost.com/news/business/wp/2015/04/13/how-21-year-old-jordan-spieth-became-under-armours-hero-and-nikes-nightma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manofmany.com/entertainment/sport/athlete-endorsement-deal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iframe%20width=%22420%22%20height=%22315%22%20src=%22https:/www.youtube.com/embed/ZTFJocQBLyE%22%20frameborder=%220%22%20allowfullscreen%3e%3c/ifram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BS0OWGUidc?feature=oembed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867242"/>
            <a:ext cx="7766936" cy="1646302"/>
          </a:xfrm>
        </p:spPr>
        <p:txBody>
          <a:bodyPr/>
          <a:lstStyle/>
          <a:p>
            <a:r>
              <a:rPr lang="en-US" dirty="0"/>
              <a:t>Sports &amp; Entertainment Marketing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384087"/>
            <a:ext cx="7766936" cy="1096899"/>
          </a:xfrm>
        </p:spPr>
        <p:txBody>
          <a:bodyPr/>
          <a:lstStyle/>
          <a:p>
            <a:r>
              <a:rPr lang="en-US" dirty="0"/>
              <a:t>Management</a:t>
            </a:r>
          </a:p>
          <a:p>
            <a:r>
              <a:rPr lang="en-US" dirty="0"/>
              <a:t>Minot High School</a:t>
            </a:r>
          </a:p>
        </p:txBody>
      </p:sp>
      <p:pic>
        <p:nvPicPr>
          <p:cNvPr id="1028" name="Picture 4" descr="http://75thforcesupport.com/images/ball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97" y="381513"/>
            <a:ext cx="3278840" cy="22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70ic9RZ7vke1biB0WLPjzpZgxA3e8nUsoY8Sd7yni1R5I8L1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19" y="4373695"/>
            <a:ext cx="2919997" cy="2074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54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03BEE-559F-48C2-9460-B5F84D12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45" y="9717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Fun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AF358-7735-452C-B6DB-387ACEBFF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429160"/>
            <a:ext cx="3973943" cy="3440110"/>
          </a:xfrm>
        </p:spPr>
        <p:txBody>
          <a:bodyPr>
            <a:noAutofit/>
          </a:bodyPr>
          <a:lstStyle/>
          <a:p>
            <a:pPr marL="639763"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Generates an average of </a:t>
            </a:r>
            <a:r>
              <a:rPr lang="en-US" altLang="en-US" sz="2400" b="1" dirty="0">
                <a:solidFill>
                  <a:schemeClr val="bg1"/>
                </a:solidFill>
              </a:rPr>
              <a:t>$488 billion </a:t>
            </a:r>
            <a:r>
              <a:rPr lang="en-US" altLang="en-US" sz="2400" dirty="0">
                <a:solidFill>
                  <a:schemeClr val="bg1"/>
                </a:solidFill>
              </a:rPr>
              <a:t>in annual revenue.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64% of Americans watch NFL football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The NFL  has </a:t>
            </a:r>
            <a:r>
              <a:rPr lang="en-US" altLang="en-US" sz="2400" b="1" dirty="0">
                <a:solidFill>
                  <a:schemeClr val="bg1"/>
                </a:solidFill>
              </a:rPr>
              <a:t>$20.4 billion </a:t>
            </a:r>
            <a:r>
              <a:rPr lang="en-US" altLang="en-US" sz="2400" dirty="0">
                <a:solidFill>
                  <a:schemeClr val="bg1"/>
                </a:solidFill>
              </a:rPr>
              <a:t>in television deals with CBS, FOX, ABC, and ESPN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18,000 average </a:t>
            </a:r>
            <a:r>
              <a:rPr lang="en-US" altLang="en-US" sz="2400" dirty="0">
                <a:solidFill>
                  <a:schemeClr val="bg1"/>
                </a:solidFill>
                <a:hlinkClick r:id="rId2"/>
              </a:rPr>
              <a:t>NBA</a:t>
            </a:r>
            <a:r>
              <a:rPr lang="en-US" altLang="en-US" sz="2400" dirty="0">
                <a:solidFill>
                  <a:schemeClr val="bg1"/>
                </a:solidFill>
              </a:rPr>
              <a:t> attendance game 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Over 73 million people attended </a:t>
            </a:r>
            <a:r>
              <a:rPr lang="en-US" altLang="en-US" sz="2400" dirty="0">
                <a:solidFill>
                  <a:schemeClr val="bg1"/>
                </a:solidFill>
                <a:hlinkClick r:id="rId3"/>
              </a:rPr>
              <a:t>MLB</a:t>
            </a:r>
            <a:r>
              <a:rPr lang="en-US" altLang="en-US" sz="2400" dirty="0">
                <a:solidFill>
                  <a:schemeClr val="bg1"/>
                </a:solidFill>
              </a:rPr>
              <a:t> games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Sports Marketing in the Digital Era">
            <a:extLst>
              <a:ext uri="{FF2B5EF4-FFF2-40B4-BE49-F238E27FC236}">
                <a16:creationId xmlns:a16="http://schemas.microsoft.com/office/drawing/2014/main" id="{4306589E-F349-4339-9936-AFE86B59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2136867"/>
            <a:ext cx="5143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292" y="-296832"/>
            <a:ext cx="5511322" cy="222773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Entertainment Marketing</a:t>
            </a:r>
          </a:p>
        </p:txBody>
      </p:sp>
      <p:pic>
        <p:nvPicPr>
          <p:cNvPr id="7170" name="Picture 2" descr="Entertainment Marketing In 3d Words And Stars Shooting Out Of.. Stock  Photo, Picture And Royalty Free Image. Image 38725131.">
            <a:extLst>
              <a:ext uri="{FF2B5EF4-FFF2-40B4-BE49-F238E27FC236}">
                <a16:creationId xmlns:a16="http://schemas.microsoft.com/office/drawing/2014/main" id="{03F4809A-2CCD-4878-88E9-80B792E8E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251" y="1740342"/>
            <a:ext cx="3856774" cy="346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2527" y="1389031"/>
            <a:ext cx="4698183" cy="3227574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400" dirty="0">
                <a:solidFill>
                  <a:srgbClr val="FFFFFF"/>
                </a:solidFill>
              </a:rPr>
              <a:t>Entertainment = whatever people are willing to spend their money and spare time viewing rather than participating in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400" dirty="0">
                <a:solidFill>
                  <a:srgbClr val="FFFFFF"/>
                </a:solidFill>
              </a:rPr>
              <a:t>Entertainment is viewed in person, in broadcast or recorded form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400" dirty="0">
                <a:solidFill>
                  <a:srgbClr val="FFFFFF"/>
                </a:solidFill>
              </a:rPr>
              <a:t>Movies, theater, music concerts, amusement parks, circus and so forth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800" dirty="0">
                <a:solidFill>
                  <a:srgbClr val="FFFFFF"/>
                </a:solidFill>
              </a:rPr>
              <a:t>Estimated 31.23bn in 2022.of US$53.13bn by 2027.</a:t>
            </a:r>
          </a:p>
        </p:txBody>
      </p:sp>
    </p:spTree>
    <p:extLst>
      <p:ext uri="{BB962C8B-B14F-4D97-AF65-F5344CB8AC3E}">
        <p14:creationId xmlns:p14="http://schemas.microsoft.com/office/powerpoint/2010/main" val="118535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hapter 1 What Is Sports and Entertainment Marketing">
            <a:extLst>
              <a:ext uri="{FF2B5EF4-FFF2-40B4-BE49-F238E27FC236}">
                <a16:creationId xmlns:a16="http://schemas.microsoft.com/office/drawing/2014/main" id="{F7858D90-8B4F-4C3B-99C9-ED007E087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11586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Sport Marketing Industry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089400" cy="41733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The sporting market has a sales value of approximately $488 billion </a:t>
            </a:r>
          </a:p>
          <a:p>
            <a:pPr lvl="1">
              <a:lnSpc>
                <a:spcPct val="90000"/>
              </a:lnSpc>
            </a:pPr>
            <a:r>
              <a:rPr lang="en-US" sz="2900" dirty="0"/>
              <a:t>This amount is growing annually by 20%</a:t>
            </a:r>
          </a:p>
          <a:p>
            <a:pPr>
              <a:lnSpc>
                <a:spcPct val="90000"/>
              </a:lnSpc>
            </a:pPr>
            <a:r>
              <a:rPr lang="en-US" sz="3300" dirty="0"/>
              <a:t>Entertainment:</a:t>
            </a:r>
            <a:br>
              <a:rPr lang="en-US" sz="3300" dirty="0"/>
            </a:br>
            <a:r>
              <a:rPr lang="en-US" sz="3300" dirty="0"/>
              <a:t>Estimated 678 billion U.S. dollars in 2018</a:t>
            </a:r>
          </a:p>
          <a:p>
            <a:pPr lvl="1">
              <a:lnSpc>
                <a:spcPct val="90000"/>
              </a:lnSpc>
            </a:pPr>
            <a:r>
              <a:rPr lang="en-US" sz="2900" dirty="0"/>
              <a:t>Annual growth continues</a:t>
            </a:r>
          </a:p>
          <a:p>
            <a:pPr>
              <a:lnSpc>
                <a:spcPct val="90000"/>
              </a:lnSpc>
            </a:pPr>
            <a:endParaRPr lang="en-US" sz="33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2FA72C-284A-63EC-8C52-E1DA064DA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849" r="3042" b="-2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B2933-8F6D-D77A-0088-E14C8FF3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96EBB-B08E-5F8E-6301-2F8FED44D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dirty="0"/>
              <a:t>In groups of 2, complete </a:t>
            </a:r>
            <a:r>
              <a:rPr lang="en-US" b="1" dirty="0"/>
              <a:t>Marketing Mix in Sports and Entertainment Part A</a:t>
            </a:r>
            <a:endParaRPr lang="en-US" dirty="0"/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8E50D-7DA3-B539-CD74-87E291B9C166}"/>
              </a:ext>
            </a:extLst>
          </p:cNvPr>
          <p:cNvSpPr txBox="1"/>
          <p:nvPr/>
        </p:nvSpPr>
        <p:spPr>
          <a:xfrm>
            <a:off x="9665347" y="6657945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icpedia.org/chalkboard/a/assignmen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12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72308"/>
            <a:ext cx="5220430" cy="4689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When marketing Sports &amp; Entertainment products, businesses need to create a successful mix of: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The right </a:t>
            </a:r>
            <a:r>
              <a:rPr lang="en-US" sz="2800" b="1" dirty="0"/>
              <a:t>PRODUCT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Sold at the right </a:t>
            </a:r>
            <a:r>
              <a:rPr lang="en-US" sz="2800" b="1" dirty="0"/>
              <a:t>PRICE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 the right </a:t>
            </a:r>
            <a:r>
              <a:rPr lang="en-US" sz="2800" b="1" dirty="0"/>
              <a:t>PLACE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Using the most suitable </a:t>
            </a:r>
            <a:r>
              <a:rPr lang="en-US" sz="2800" b="1" dirty="0"/>
              <a:t>PROMOTION</a:t>
            </a:r>
          </a:p>
        </p:txBody>
      </p:sp>
      <p:pic>
        <p:nvPicPr>
          <p:cNvPr id="9218" name="Picture 2" descr="Marketing Mix or 4 p's of marketing - Product marketing-mix">
            <a:extLst>
              <a:ext uri="{FF2B5EF4-FFF2-40B4-BE49-F238E27FC236}">
                <a16:creationId xmlns:a16="http://schemas.microsoft.com/office/drawing/2014/main" id="{9932B1B4-7037-41CC-B34C-C3AF9F9B2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578365"/>
            <a:ext cx="5562018" cy="370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54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Mix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7712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When developing plans for sports and entertainment, marketers must consider the marketing mix!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5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3572"/>
            <a:ext cx="8596668" cy="4697411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Definition:  What you are selling</a:t>
            </a:r>
          </a:p>
          <a:p>
            <a:pPr lvl="1"/>
            <a:r>
              <a:rPr lang="en-US" dirty="0"/>
              <a:t>Key components:  The brand name, the various products offered under the brand, packaging and any enhancements</a:t>
            </a:r>
          </a:p>
          <a:p>
            <a:pPr lvl="1"/>
            <a:r>
              <a:rPr lang="en-US" u="sng" dirty="0"/>
              <a:t>Core product:</a:t>
            </a:r>
            <a:r>
              <a:rPr lang="en-US" dirty="0"/>
              <a:t> main product </a:t>
            </a:r>
          </a:p>
          <a:p>
            <a:pPr lvl="2"/>
            <a:r>
              <a:rPr lang="en-US" dirty="0"/>
              <a:t>What is the main product in Sports &amp; Entertainment?</a:t>
            </a:r>
          </a:p>
          <a:p>
            <a:pPr lvl="3"/>
            <a:r>
              <a:rPr lang="en-US" dirty="0"/>
              <a:t>The Event and the ticket for admission to get in</a:t>
            </a:r>
          </a:p>
          <a:p>
            <a:pPr lvl="2"/>
            <a:r>
              <a:rPr lang="en-US" dirty="0"/>
              <a:t>Enhancements:  features added to the basic product to satisfy additional needs.  </a:t>
            </a:r>
            <a:r>
              <a:rPr lang="en-US" dirty="0" err="1"/>
              <a:t>ie</a:t>
            </a:r>
            <a:r>
              <a:rPr lang="en-US" dirty="0"/>
              <a:t> special seating areas, VIP packages, tiered pricing etc.</a:t>
            </a:r>
          </a:p>
          <a:p>
            <a:pPr lvl="1"/>
            <a:r>
              <a:rPr lang="en-US" u="sng" dirty="0"/>
              <a:t>Ancillary product:</a:t>
            </a:r>
            <a:r>
              <a:rPr lang="en-US" dirty="0"/>
              <a:t> product related to or created from the core product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48097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product </a:t>
            </a:r>
          </a:p>
        </p:txBody>
      </p:sp>
      <p:pic>
        <p:nvPicPr>
          <p:cNvPr id="3076" name="Picture 4" descr="http://www.gazettenet.com/csp/mediapool/sites/dt.common.streams.StreamServer.cls?STREAMOID=P0tZ8IwVgHLndVdfBzvpOs$daE2N3K4ZzOUsqbU5sYtXl5rIFCGHkh$_6NtCAHAbWCsjLu883Ygn4B49Lvm9bPe2QeMKQdVeZmXF$9l$4uCZ8QDXhaHEp3rvzXRJFdy0KqPHLoMevcTLo3h8xh70Y6N_U_CryOsw6FTOdKL_jpQ-&amp;CONTENTTYPE=image/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77" y="871046"/>
            <a:ext cx="3820652" cy="277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ountrymusictattletale.com/wp-content/uploads/2009/02/kenny-chesney-fo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77" y="3893917"/>
            <a:ext cx="3820652" cy="26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QdSMxJMX-uISTE2WnxFvRMLMpKUlE_MLVmlYh2ZF17N2NqbxOBwQ:www.freedesign4.me/wp-content/gallery/posters/free-movie-film-poster-harry-potter-phoeni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367797"/>
            <a:ext cx="3509076" cy="520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80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product </a:t>
            </a:r>
          </a:p>
        </p:txBody>
      </p:sp>
      <p:pic>
        <p:nvPicPr>
          <p:cNvPr id="4098" name="Picture 2" descr="http://images2.fanpop.com/image/photos/13600000/Hp-Theme-Park-the-wizarding-world-of-harry-potter-13691411-600-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60" y="1643962"/>
            <a:ext cx="4614727" cy="34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jestic St. Louis Cardinals Cooperstown Collection Throwback Replica Jersey -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01" y="1495692"/>
            <a:ext cx="2745801" cy="274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799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From Forest Gump Movie</a:t>
            </a:r>
          </a:p>
        </p:txBody>
      </p:sp>
      <p:pic>
        <p:nvPicPr>
          <p:cNvPr id="10246" name="Picture 6" descr="Unified Goods">
            <a:extLst>
              <a:ext uri="{FF2B5EF4-FFF2-40B4-BE49-F238E27FC236}">
                <a16:creationId xmlns:a16="http://schemas.microsoft.com/office/drawing/2014/main" id="{841AA206-F101-407D-98B7-51E2F0EF8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7738" y="1762004"/>
            <a:ext cx="1826550" cy="18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356" y="1762004"/>
            <a:ext cx="2944638" cy="3880773"/>
          </a:xfrm>
        </p:spPr>
        <p:txBody>
          <a:bodyPr>
            <a:noAutofit/>
          </a:bodyPr>
          <a:lstStyle/>
          <a:p>
            <a:r>
              <a:rPr lang="en-US" sz="2800" dirty="0"/>
              <a:t>What was the core product?</a:t>
            </a:r>
          </a:p>
          <a:p>
            <a:r>
              <a:rPr lang="en-US" sz="2800" dirty="0"/>
              <a:t>What is the Ancillary Products?</a:t>
            </a:r>
          </a:p>
        </p:txBody>
      </p:sp>
      <p:pic>
        <p:nvPicPr>
          <p:cNvPr id="10242" name="Picture 2" descr="Top 40 Product Placements of all time: 20-11 - Brands &amp; Films">
            <a:extLst>
              <a:ext uri="{FF2B5EF4-FFF2-40B4-BE49-F238E27FC236}">
                <a16:creationId xmlns:a16="http://schemas.microsoft.com/office/drawing/2014/main" id="{37DCC5FA-0B84-45C7-9FD9-060FA946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2092" y="3816227"/>
            <a:ext cx="2438538" cy="18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orrest Gump - Trailer - YouTube">
            <a:extLst>
              <a:ext uri="{FF2B5EF4-FFF2-40B4-BE49-F238E27FC236}">
                <a16:creationId xmlns:a16="http://schemas.microsoft.com/office/drawing/2014/main" id="{653D1BCA-F8ED-4BA9-A696-FB859094C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062" y="1360895"/>
            <a:ext cx="3367008" cy="48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Marketing Basics</a:t>
            </a:r>
          </a:p>
        </p:txBody>
      </p:sp>
    </p:spTree>
    <p:extLst>
      <p:ext uri="{BB962C8B-B14F-4D97-AF65-F5344CB8AC3E}">
        <p14:creationId xmlns:p14="http://schemas.microsoft.com/office/powerpoint/2010/main" val="2308432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7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269" name="Rectangle 7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70" name="Straight Connector 7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71" name="Straight Connector 7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337" y="85615"/>
            <a:ext cx="4512989" cy="78377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Price</a:t>
            </a:r>
          </a:p>
        </p:txBody>
      </p:sp>
      <p:pic>
        <p:nvPicPr>
          <p:cNvPr id="11266" name="Picture 2" descr="Insights into lysine and vit B5 supply and price shifts">
            <a:extLst>
              <a:ext uri="{FF2B5EF4-FFF2-40B4-BE49-F238E27FC236}">
                <a16:creationId xmlns:a16="http://schemas.microsoft.com/office/drawing/2014/main" id="{4343E18F-4E53-4928-B8AD-6FC8AD46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251" y="2222417"/>
            <a:ext cx="3856774" cy="250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513" y="955002"/>
            <a:ext cx="5641972" cy="5911466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400" dirty="0">
                <a:solidFill>
                  <a:srgbClr val="FFFFFF"/>
                </a:solidFill>
              </a:rPr>
              <a:t>Definition: What sports/entertainment venues charge for products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400" dirty="0">
                <a:solidFill>
                  <a:srgbClr val="FFFFFF"/>
                </a:solidFill>
              </a:rPr>
              <a:t>What people will pay is based on:</a:t>
            </a:r>
          </a:p>
          <a:p>
            <a:pPr lvl="2">
              <a:lnSpc>
                <a:spcPct val="90000"/>
              </a:lnSpc>
              <a:buClr>
                <a:srgbClr val="FF0000"/>
              </a:buClr>
            </a:pPr>
            <a:r>
              <a:rPr lang="en-US" sz="2400" dirty="0">
                <a:solidFill>
                  <a:srgbClr val="FFFFFF"/>
                </a:solidFill>
              </a:rPr>
              <a:t>National importance of event</a:t>
            </a:r>
          </a:p>
          <a:p>
            <a:pPr lvl="3">
              <a:lnSpc>
                <a:spcPct val="90000"/>
              </a:lnSpc>
              <a:buClr>
                <a:srgbClr val="FF0000"/>
              </a:buClr>
            </a:pPr>
            <a:r>
              <a:rPr lang="en-US" dirty="0">
                <a:solidFill>
                  <a:srgbClr val="FFFFFF"/>
                </a:solidFill>
              </a:rPr>
              <a:t>Superbowl or Vikings Game?</a:t>
            </a:r>
          </a:p>
          <a:p>
            <a:pPr lvl="2">
              <a:lnSpc>
                <a:spcPct val="90000"/>
              </a:lnSpc>
              <a:buClr>
                <a:srgbClr val="FF0000"/>
              </a:buClr>
            </a:pPr>
            <a:r>
              <a:rPr lang="en-US" sz="2400" dirty="0">
                <a:solidFill>
                  <a:srgbClr val="FFFFFF"/>
                </a:solidFill>
              </a:rPr>
              <a:t>Popularity of actors/athletes? </a:t>
            </a:r>
          </a:p>
          <a:p>
            <a:pPr lvl="3">
              <a:lnSpc>
                <a:spcPct val="90000"/>
              </a:lnSpc>
              <a:buClr>
                <a:srgbClr val="FF0000"/>
              </a:buClr>
            </a:pPr>
            <a:r>
              <a:rPr lang="en-US" sz="2000" dirty="0">
                <a:solidFill>
                  <a:srgbClr val="FFFFFF"/>
                </a:solidFill>
              </a:rPr>
              <a:t>Who would you pay top dollar to see?</a:t>
            </a:r>
          </a:p>
          <a:p>
            <a:pPr lvl="2">
              <a:lnSpc>
                <a:spcPct val="90000"/>
              </a:lnSpc>
              <a:buClr>
                <a:srgbClr val="FF0000"/>
              </a:buClr>
            </a:pPr>
            <a:r>
              <a:rPr lang="en-US" sz="2400" dirty="0">
                <a:solidFill>
                  <a:srgbClr val="FFFFFF"/>
                </a:solidFill>
              </a:rPr>
              <a:t>Rivalry of the contest – Which games for Vikings are more expensive?</a:t>
            </a:r>
          </a:p>
          <a:p>
            <a:pPr lvl="2">
              <a:lnSpc>
                <a:spcPct val="90000"/>
              </a:lnSpc>
              <a:buClr>
                <a:srgbClr val="FF0000"/>
              </a:buClr>
            </a:pPr>
            <a:r>
              <a:rPr lang="en-US" sz="2400" dirty="0">
                <a:solidFill>
                  <a:srgbClr val="FFFFFF"/>
                </a:solidFill>
              </a:rPr>
              <a:t>How successful is the team</a:t>
            </a:r>
          </a:p>
          <a:p>
            <a:pPr lvl="2">
              <a:lnSpc>
                <a:spcPct val="90000"/>
              </a:lnSpc>
              <a:buClr>
                <a:srgbClr val="FF0000"/>
              </a:buClr>
            </a:pPr>
            <a:r>
              <a:rPr lang="en-US" sz="2400" dirty="0">
                <a:solidFill>
                  <a:srgbClr val="FFFFFF"/>
                </a:solidFill>
              </a:rPr>
              <a:t>Bundling of products</a:t>
            </a:r>
          </a:p>
          <a:p>
            <a:pPr lvl="2">
              <a:lnSpc>
                <a:spcPct val="90000"/>
              </a:lnSpc>
              <a:buClr>
                <a:srgbClr val="FF0000"/>
              </a:buClr>
            </a:pPr>
            <a:r>
              <a:rPr lang="en-US" sz="2400" dirty="0">
                <a:solidFill>
                  <a:srgbClr val="FFFFFF"/>
                </a:solidFill>
              </a:rPr>
              <a:t>Where seats are located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endParaRPr lang="en-US" sz="700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7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Tickets</a:t>
            </a:r>
          </a:p>
          <a:p>
            <a:r>
              <a:rPr lang="en-US" dirty="0"/>
              <a:t>Parking</a:t>
            </a:r>
          </a:p>
          <a:p>
            <a:r>
              <a:rPr lang="en-US" dirty="0"/>
              <a:t>Concessions</a:t>
            </a:r>
          </a:p>
          <a:p>
            <a:r>
              <a:rPr lang="en-US" dirty="0"/>
              <a:t>Selling advertising and sponsorship space</a:t>
            </a:r>
          </a:p>
          <a:p>
            <a:r>
              <a:rPr lang="en-US" dirty="0"/>
              <a:t>Clothing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46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197" y="120670"/>
            <a:ext cx="8596668" cy="4735970"/>
          </a:xfrm>
        </p:spPr>
        <p:txBody>
          <a:bodyPr/>
          <a:lstStyle/>
          <a:p>
            <a:r>
              <a:rPr lang="en-US" dirty="0"/>
              <a:t>At an NFL football game, which tickets are more expensive?</a:t>
            </a:r>
          </a:p>
          <a:p>
            <a:pPr lvl="1"/>
            <a:r>
              <a:rPr lang="en-US" dirty="0"/>
              <a:t>Up close to the field, or up high</a:t>
            </a:r>
          </a:p>
          <a:p>
            <a:pPr lvl="1"/>
            <a:r>
              <a:rPr lang="en-US" dirty="0"/>
              <a:t>At a concert?</a:t>
            </a:r>
          </a:p>
          <a:p>
            <a:pPr lvl="1"/>
            <a:r>
              <a:rPr lang="en-US" dirty="0"/>
              <a:t>What about at a race </a:t>
            </a:r>
            <a:br>
              <a:rPr lang="en-US" dirty="0"/>
            </a:br>
            <a:r>
              <a:rPr lang="en-US" dirty="0"/>
              <a:t>track?</a:t>
            </a:r>
          </a:p>
        </p:txBody>
      </p:sp>
      <p:pic>
        <p:nvPicPr>
          <p:cNvPr id="1028" name="Picture 4" descr="http://www.liberty.edu/media/1912/football/stadiumseats/football-stadiumseats-photo6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780" y="2223412"/>
            <a:ext cx="6741220" cy="46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p.yimg.com/xj/th?id=OIP.Mdd8b127b47c8045553b1bac2a09e1761o0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192" y="2762529"/>
            <a:ext cx="7020808" cy="40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6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79EC-EB98-4E72-A79A-D3858B109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Group Assignment Part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533A7-6997-4AB6-9155-9FC0AD24D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95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it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the primary competitor of the Cardinals?</a:t>
            </a:r>
          </a:p>
          <a:p>
            <a:pPr lvl="1"/>
            <a:r>
              <a:rPr lang="en-US" dirty="0"/>
              <a:t>Cubs</a:t>
            </a:r>
          </a:p>
          <a:p>
            <a:r>
              <a:rPr lang="en-US" dirty="0"/>
              <a:t>Lets Compare pricing for the Reds and the Cubs</a:t>
            </a:r>
          </a:p>
          <a:p>
            <a:pPr lvl="1"/>
            <a:r>
              <a:rPr lang="en-US" dirty="0">
                <a:hlinkClick r:id="rId2"/>
              </a:rPr>
              <a:t>https://www.mlb.com/cardinals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2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2A2F8FB3-FAB9-45A8-AD1B-4A6F7A5B1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3531" y="1131994"/>
            <a:ext cx="7846815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746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Mix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198" y="1521611"/>
            <a:ext cx="9645471" cy="53363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Place - Event location and distribution of products</a:t>
            </a:r>
          </a:p>
          <a:p>
            <a:pPr lvl="1"/>
            <a:r>
              <a:rPr lang="en-US" dirty="0"/>
              <a:t>Where Ticket sales occur- direct on site, their website, online at vendors (Ticketmaster etc.) included in hotel packages</a:t>
            </a:r>
          </a:p>
          <a:p>
            <a:pPr lvl="1"/>
            <a:r>
              <a:rPr lang="en-US" dirty="0"/>
              <a:t>Distribution:  download, physical ticket</a:t>
            </a:r>
          </a:p>
          <a:p>
            <a:pPr lvl="1"/>
            <a:r>
              <a:rPr lang="en-US" dirty="0"/>
              <a:t>Auxiliary products: people go online </a:t>
            </a:r>
            <a:br>
              <a:rPr lang="en-US" dirty="0"/>
            </a:br>
            <a:r>
              <a:rPr lang="en-US" dirty="0"/>
              <a:t>after an event to purchase related </a:t>
            </a:r>
            <a:br>
              <a:rPr lang="en-US" dirty="0"/>
            </a:br>
            <a:r>
              <a:rPr lang="en-US" dirty="0"/>
              <a:t>products, booth at events</a:t>
            </a:r>
          </a:p>
          <a:p>
            <a:pPr lvl="1"/>
            <a:r>
              <a:rPr lang="en-US" dirty="0"/>
              <a:t>Bringing in props, stages etc. to make</a:t>
            </a:r>
            <a:br>
              <a:rPr lang="en-US" dirty="0"/>
            </a:br>
            <a:r>
              <a:rPr lang="en-US" dirty="0"/>
              <a:t>the place the image of the event</a:t>
            </a:r>
            <a:br>
              <a:rPr lang="en-US" dirty="0"/>
            </a:br>
            <a:r>
              <a:rPr lang="en-US" dirty="0"/>
              <a:t>ex:  dirt at Daytona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91" y="3762103"/>
            <a:ext cx="3862140" cy="28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5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Mix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198" y="1521611"/>
            <a:ext cx="9645471" cy="4697411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20594" cy="4507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33" y="1930400"/>
            <a:ext cx="6411251" cy="48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Mix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7711"/>
            <a:ext cx="9645471" cy="4697411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en-US" dirty="0"/>
              <a:t>Promotion:  How you communicate your product to your customers</a:t>
            </a:r>
          </a:p>
          <a:p>
            <a:pPr marL="457200" lvl="1" indent="0">
              <a:buNone/>
            </a:pPr>
            <a:r>
              <a:rPr lang="en-US" dirty="0"/>
              <a:t>Use a Promotional mix:  Television, newspaper, web, and radio ads</a:t>
            </a:r>
          </a:p>
          <a:p>
            <a:pPr lvl="1"/>
            <a:r>
              <a:rPr lang="en-US" dirty="0"/>
              <a:t>Digital Billboards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Emails</a:t>
            </a:r>
          </a:p>
          <a:p>
            <a:pPr lvl="1"/>
            <a:r>
              <a:rPr lang="en-US" dirty="0"/>
              <a:t>Social Media – Yours, community forums, and others</a:t>
            </a:r>
          </a:p>
          <a:p>
            <a:pPr lvl="1"/>
            <a:r>
              <a:rPr lang="en-US" dirty="0"/>
              <a:t>Websites:  Yours, your sponsors, and </a:t>
            </a:r>
            <a:r>
              <a:rPr lang="en-US"/>
              <a:t>community forums</a:t>
            </a:r>
            <a:endParaRPr lang="en-US" dirty="0"/>
          </a:p>
          <a:p>
            <a:pPr lvl="1"/>
            <a:r>
              <a:rPr lang="en-US" dirty="0"/>
              <a:t>Endorsements and or Sponsorships</a:t>
            </a:r>
          </a:p>
          <a:p>
            <a:pPr lvl="1"/>
            <a:r>
              <a:rPr lang="en-US" dirty="0"/>
              <a:t>In stadium ads (coupons on back of tickets)</a:t>
            </a:r>
          </a:p>
          <a:p>
            <a:pPr lvl="1"/>
            <a:endParaRPr lang="en-US" dirty="0"/>
          </a:p>
          <a:p>
            <a:pPr lvl="1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4745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ADB0-66D2-421F-A28C-A9BD6A4B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Group Assignment Part B</a:t>
            </a:r>
          </a:p>
        </p:txBody>
      </p:sp>
    </p:spTree>
    <p:extLst>
      <p:ext uri="{BB962C8B-B14F-4D97-AF65-F5344CB8AC3E}">
        <p14:creationId xmlns:p14="http://schemas.microsoft.com/office/powerpoint/2010/main" val="411463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Objectives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solidFill>
                  <a:schemeClr val="bg1"/>
                </a:solidFill>
              </a:rPr>
              <a:t>What is Sports Marketing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solidFill>
                  <a:schemeClr val="bg1"/>
                </a:solidFill>
              </a:rPr>
              <a:t>Marketing Mix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solidFill>
                  <a:schemeClr val="bg1"/>
                </a:solidFill>
              </a:rPr>
              <a:t>What is a Sponsorship and Endorsement and how are they different</a:t>
            </a:r>
          </a:p>
          <a:p>
            <a:pPr>
              <a:lnSpc>
                <a:spcPct val="90000"/>
              </a:lnSpc>
            </a:pP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an I Specialize A Marketing Degree in Sports Marketing? - Sports Management  Degree Guide">
            <a:extLst>
              <a:ext uri="{FF2B5EF4-FFF2-40B4-BE49-F238E27FC236}">
                <a16:creationId xmlns:a16="http://schemas.microsoft.com/office/drawing/2014/main" id="{15FE10FF-EA52-4FC3-98D5-5E872A4EE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131940"/>
            <a:ext cx="5143500" cy="458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91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Endorsement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18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Mix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63" y="1565677"/>
            <a:ext cx="9645471" cy="469741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u="sng" dirty="0"/>
              <a:t>Endorsements:</a:t>
            </a:r>
            <a:r>
              <a:rPr lang="en-US" dirty="0"/>
              <a:t> a person’s public expression of approval or support for a product (goods, service, or idea).</a:t>
            </a:r>
          </a:p>
          <a:p>
            <a:pPr lvl="2"/>
            <a:r>
              <a:rPr lang="en-US" dirty="0"/>
              <a:t>usually by a celebrity lending his/her image/name to a product </a:t>
            </a:r>
          </a:p>
          <a:p>
            <a:pPr lvl="2"/>
            <a:r>
              <a:rPr lang="en-US" dirty="0"/>
              <a:t>Paid more in sponsorships than in </a:t>
            </a:r>
            <a:br>
              <a:rPr lang="en-US" dirty="0"/>
            </a:br>
            <a:r>
              <a:rPr lang="en-US" dirty="0"/>
              <a:t>pay checks</a:t>
            </a:r>
          </a:p>
          <a:p>
            <a:pPr lvl="2"/>
            <a:r>
              <a:rPr lang="en-US" dirty="0">
                <a:hlinkClick r:id="rId2"/>
              </a:rPr>
              <a:t>Ex:  Jordan Spieth</a:t>
            </a:r>
            <a:endParaRPr lang="en-US" dirty="0"/>
          </a:p>
          <a:p>
            <a:pPr lvl="3"/>
            <a:r>
              <a:rPr lang="en-US" dirty="0"/>
              <a:t>What product does </a:t>
            </a:r>
            <a:r>
              <a:rPr lang="en-US" dirty="0" err="1"/>
              <a:t>Spieth</a:t>
            </a:r>
            <a:r>
              <a:rPr lang="en-US" dirty="0"/>
              <a:t> Endorse?</a:t>
            </a:r>
          </a:p>
          <a:p>
            <a:pPr lvl="3"/>
            <a:r>
              <a:rPr lang="en-US" dirty="0"/>
              <a:t>How many logos was he wearing </a:t>
            </a:r>
            <a:br>
              <a:rPr lang="en-US" dirty="0"/>
            </a:br>
            <a:r>
              <a:rPr lang="en-US" dirty="0"/>
              <a:t>during the masters?</a:t>
            </a:r>
          </a:p>
          <a:p>
            <a:pPr lvl="3"/>
            <a:r>
              <a:rPr lang="en-US" dirty="0"/>
              <a:t>Has a contract until 2025</a:t>
            </a:r>
          </a:p>
          <a:p>
            <a:pPr lvl="1"/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u="sng" dirty="0"/>
          </a:p>
        </p:txBody>
      </p:sp>
      <p:pic>
        <p:nvPicPr>
          <p:cNvPr id="4098" name="Picture 2" descr="https://img.washingtonpost.com/wp-apps/imrs.php?src=https://img.washingtonpost.com/rf/image_908w/2010-2019/WashingtonPost/2015/04/13/Production/Daily/Sports/Images/DV2005365.jpg&amp;w=148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r="9072"/>
          <a:stretch/>
        </p:blipFill>
        <p:spPr bwMode="auto">
          <a:xfrm>
            <a:off x="7127913" y="3745735"/>
            <a:ext cx="3844888" cy="29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olfweek.media.clients.ellingtoncms.com/img/photos/2015/04/12/jordan-spieth-masters-2015-augusta-sunday_tx400.jpg?de97d428c8c3338c9bc0af6f8274518af8cc74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6" t="15066" r="39108"/>
          <a:stretch/>
        </p:blipFill>
        <p:spPr bwMode="auto">
          <a:xfrm>
            <a:off x="9503885" y="3622008"/>
            <a:ext cx="2688115" cy="32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1835-06CA-48E9-A2B3-DAA76071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>
                <a:hlinkClick r:id="rId2"/>
              </a:rPr>
              <a:t>Top Deals in Endorsements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5245E-2E6B-4229-824F-517DC8A26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1" y="1440873"/>
            <a:ext cx="5315016" cy="5171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600" dirty="0">
              <a:latin typeface="Roboto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Roboto"/>
              </a:rPr>
              <a:t>Athlete:    Lebron James, 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Sport:       basketball (NBA – Los Angeles Lakers)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Brand:      Nike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Start of endorsement: 2003 (lifetime deal)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Roboto"/>
              </a:rPr>
              <a:t>C</a:t>
            </a:r>
            <a:r>
              <a:rPr lang="en-US" sz="1600" b="0" i="0" dirty="0">
                <a:effectLst/>
                <a:latin typeface="Roboto"/>
              </a:rPr>
              <a:t>ommonly considered one of the greatest athletes to ever grace the NBA and professional sport with his presence. A No. 1 overall draft pick straight out of high school cemented Lebron as the biggest endorsement opportunity since Tiger Woods. Before Lebron even stepped on an NBA court, he had become a millionaire through endorsement offers. At the age of 18, Lebron turned down a $10 million check from Reebok to not meet with Nike and Adidas. The footwear behemoth, Nike soon swooped in on Lebron and in 2015 he resigned for an unheard of </a:t>
            </a:r>
          </a:p>
          <a:p>
            <a:pPr lvl="1">
              <a:lnSpc>
                <a:spcPct val="90000"/>
              </a:lnSpc>
            </a:pPr>
            <a:r>
              <a:rPr lang="en-US" sz="1800" b="1" i="0" dirty="0">
                <a:solidFill>
                  <a:srgbClr val="FF0000"/>
                </a:solidFill>
                <a:effectLst/>
                <a:latin typeface="Roboto"/>
              </a:rPr>
              <a:t>$1 Billion (minimum) lifetime deal </a:t>
            </a:r>
            <a:br>
              <a:rPr lang="en-US" sz="1800" b="1" i="0" dirty="0">
                <a:solidFill>
                  <a:srgbClr val="FF0000"/>
                </a:solidFill>
                <a:effectLst/>
                <a:latin typeface="Roboto"/>
              </a:rPr>
            </a:br>
            <a:r>
              <a:rPr lang="en-US" sz="1600" b="0" i="0" dirty="0">
                <a:effectLst/>
                <a:latin typeface="Roboto"/>
              </a:rPr>
              <a:t>one of the largest (if not the largest) Nike endorsement deals in history. Is there any better contract than a Nike lifetime contract?</a:t>
            </a:r>
          </a:p>
        </p:txBody>
      </p:sp>
      <p:pic>
        <p:nvPicPr>
          <p:cNvPr id="1032" name="Picture 8" descr="In the bubble, LeBron James' routines and team bonds have kept him and  Lakers on track – Orange County Register">
            <a:extLst>
              <a:ext uri="{FF2B5EF4-FFF2-40B4-BE49-F238E27FC236}">
                <a16:creationId xmlns:a16="http://schemas.microsoft.com/office/drawing/2014/main" id="{CB9913AF-521E-4896-AA02-054A0F81F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2" r="25454" b="2"/>
          <a:stretch/>
        </p:blipFill>
        <p:spPr bwMode="auto">
          <a:xfrm>
            <a:off x="677334" y="2159331"/>
            <a:ext cx="3144597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Mix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9950"/>
            <a:ext cx="9645471" cy="469741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Sponsorships – an organization, or business that gives money or donates products and/or services to another organization or event in exchange for public recognition</a:t>
            </a:r>
          </a:p>
          <a:p>
            <a:pPr lvl="1"/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u="sng" dirty="0"/>
          </a:p>
        </p:txBody>
      </p:sp>
      <p:pic>
        <p:nvPicPr>
          <p:cNvPr id="3074" name="Picture 2" descr="http://blogs.citypages.com/blotter/best%20buy%20nas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28" y="3758656"/>
            <a:ext cx="5165572" cy="309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9" b="9287"/>
          <a:stretch/>
        </p:blipFill>
        <p:spPr>
          <a:xfrm>
            <a:off x="264405" y="3571040"/>
            <a:ext cx="6610120" cy="32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15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385" y="1411442"/>
            <a:ext cx="8596668" cy="473597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Sponsorship is much more than an outfield sign at a baseball park or a logo on a racecar. </a:t>
            </a:r>
          </a:p>
          <a:p>
            <a:r>
              <a:rPr lang="en-US" dirty="0"/>
              <a:t>Sponsorship provides, business access, connections, hospitality, audience access, data, and helps to shape public perception </a:t>
            </a:r>
          </a:p>
          <a:p>
            <a:r>
              <a:rPr lang="en-US" dirty="0"/>
              <a:t>Sponsors gain brand awareness and increased brand preference</a:t>
            </a:r>
          </a:p>
          <a:p>
            <a:r>
              <a:rPr lang="en-US" dirty="0"/>
              <a:t>Exclusive rights to the event – competitors not allowed</a:t>
            </a:r>
          </a:p>
          <a:p>
            <a:r>
              <a:rPr lang="en-US" dirty="0"/>
              <a:t>Sponsors may use the images and logo of the partner and call themselves an official sponsor of the property. </a:t>
            </a:r>
          </a:p>
          <a:p>
            <a:r>
              <a:rPr lang="en-US" dirty="0"/>
              <a:t>Millions are spent on sponsorships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C97970-8C86-4A8D-81AB-37EE2F64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1" y="43118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Sponsorships</a:t>
            </a:r>
          </a:p>
        </p:txBody>
      </p:sp>
    </p:spTree>
    <p:extLst>
      <p:ext uri="{BB962C8B-B14F-4D97-AF65-F5344CB8AC3E}">
        <p14:creationId xmlns:p14="http://schemas.microsoft.com/office/powerpoint/2010/main" val="7386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4C63-5FEB-41B7-9A5F-33F9BF2DF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/>
              <a:t>Classroom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CED19-62D4-43A4-BA1F-97B4C409F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9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CFD720-5508-4102-817C-1AC94D2D6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31" y="4117302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Complete the Web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7CE57-13A7-47F4-AE42-537C2E340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957" y="5306419"/>
            <a:ext cx="5437981" cy="701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Page 1 - 3 of your Activity Packet</a:t>
            </a:r>
          </a:p>
        </p:txBody>
      </p:sp>
      <p:pic>
        <p:nvPicPr>
          <p:cNvPr id="2050" name="Picture 2" descr="Sports and Entertainment Marketing (5165) - YouTube">
            <a:extLst>
              <a:ext uri="{FF2B5EF4-FFF2-40B4-BE49-F238E27FC236}">
                <a16:creationId xmlns:a16="http://schemas.microsoft.com/office/drawing/2014/main" id="{830F9B4C-C486-4B8E-8E73-87F1CAD41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1904"/>
          <a:stretch/>
        </p:blipFill>
        <p:spPr bwMode="auto">
          <a:xfrm>
            <a:off x="823613" y="236454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35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from Assignment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What type of jobs are available in Sports &amp; Entertainment Marketing</a:t>
            </a:r>
          </a:p>
          <a:p>
            <a:endParaRPr lang="en-US" dirty="0"/>
          </a:p>
          <a:p>
            <a:r>
              <a:rPr lang="en-US" dirty="0"/>
              <a:t>Sports Agents -  </a:t>
            </a:r>
            <a:r>
              <a:rPr lang="en-US" b="1" dirty="0"/>
              <a:t>find players, </a:t>
            </a:r>
            <a:r>
              <a:rPr lang="en-US" dirty="0"/>
              <a:t>Negotiate salaries, and form relationships among other things</a:t>
            </a:r>
          </a:p>
          <a:p>
            <a:r>
              <a:rPr lang="en-US" dirty="0"/>
              <a:t>Find players in all types of sports, including ice skating, basketball, hockey, football and other sports. </a:t>
            </a:r>
          </a:p>
          <a:p>
            <a:pPr lvl="1"/>
            <a:r>
              <a:rPr lang="en-US" dirty="0"/>
              <a:t>Amateur players cannot sign endorsement deals</a:t>
            </a:r>
          </a:p>
          <a:p>
            <a:pPr lvl="1"/>
            <a:r>
              <a:rPr lang="en-US" dirty="0"/>
              <a:t>Olympic athletes cannot accept money for playing</a:t>
            </a:r>
          </a:p>
          <a:p>
            <a:pPr lvl="1"/>
            <a:r>
              <a:rPr lang="en-US" dirty="0"/>
              <a:t>but those playing at the professional level need an agent capable of getting them the best deals and helping them get exactly what they need.  Negotiate salaries, form relationships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6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hlinkClick r:id="rId3" action="ppaction://hlinkfile"/>
              </a:rPr>
              <a:t>Sports Agent</a:t>
            </a:r>
            <a:r>
              <a:rPr lang="en-US" dirty="0"/>
              <a:t> – Jerry </a:t>
            </a:r>
            <a:r>
              <a:rPr lang="en-US"/>
              <a:t>Maquire</a:t>
            </a:r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6E918B1-FA59-42EF-8A8E-B0F3D1E54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Online Media 2" title="$$$ Show Me the MONEY!!! $$$">
            <a:hlinkClick r:id="" action="ppaction://media"/>
            <a:extLst>
              <a:ext uri="{FF2B5EF4-FFF2-40B4-BE49-F238E27FC236}">
                <a16:creationId xmlns:a16="http://schemas.microsoft.com/office/drawing/2014/main" id="{A25393A5-AAF7-4B9C-ACC6-3052374AF3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88603" y="1596242"/>
            <a:ext cx="4887354" cy="36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3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1222" y="364174"/>
            <a:ext cx="5341263" cy="1159826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What is Sports Marketing</a:t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3074" name="Picture 2" descr="Sports Marketing: Today, Tomorrow, and Forever | by 14ideas | Medium">
            <a:extLst>
              <a:ext uri="{FF2B5EF4-FFF2-40B4-BE49-F238E27FC236}">
                <a16:creationId xmlns:a16="http://schemas.microsoft.com/office/drawing/2014/main" id="{8B74E580-B2FF-4123-8217-89D05CF24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8555" y="1878764"/>
            <a:ext cx="5863027" cy="306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5917" y="1054098"/>
            <a:ext cx="5756567" cy="4967561"/>
          </a:xfrm>
        </p:spPr>
        <p:txBody>
          <a:bodyPr anchor="t">
            <a:noAutofit/>
          </a:bodyPr>
          <a:lstStyle/>
          <a:p>
            <a:pPr lvl="1">
              <a:lnSpc>
                <a:spcPct val="9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</a:rPr>
              <a:t>Definition:  </a:t>
            </a:r>
            <a:r>
              <a:rPr lang="en-US" sz="2400" dirty="0">
                <a:solidFill>
                  <a:srgbClr val="FF0000"/>
                </a:solidFill>
              </a:rPr>
              <a:t>a means of using marketing processes to sell products and services either related or unrelated to sports using sporting events</a:t>
            </a:r>
          </a:p>
          <a:p>
            <a:pPr lvl="1">
              <a:lnSpc>
                <a:spcPct val="9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</a:rPr>
              <a:t>a subdivision of </a:t>
            </a:r>
            <a:r>
              <a:rPr lang="en-US" sz="2400" b="1" dirty="0">
                <a:solidFill>
                  <a:srgbClr val="FFFFFF"/>
                </a:solidFill>
              </a:rPr>
              <a:t>marketing</a:t>
            </a:r>
            <a:r>
              <a:rPr lang="en-US" sz="2400" dirty="0">
                <a:solidFill>
                  <a:srgbClr val="FFFFFF"/>
                </a:solidFill>
              </a:rPr>
              <a:t> which focuses on the </a:t>
            </a:r>
            <a:r>
              <a:rPr lang="en-US" sz="2400" b="1" dirty="0">
                <a:solidFill>
                  <a:srgbClr val="FF0000"/>
                </a:solidFill>
              </a:rPr>
              <a:t>promotion</a:t>
            </a:r>
            <a:r>
              <a:rPr lang="en-US" sz="2400" dirty="0">
                <a:solidFill>
                  <a:srgbClr val="FFFFFF"/>
                </a:solidFill>
              </a:rPr>
              <a:t> of </a:t>
            </a:r>
            <a:r>
              <a:rPr lang="en-US" sz="2400" b="1" dirty="0">
                <a:solidFill>
                  <a:schemeClr val="tx1"/>
                </a:solidFill>
              </a:rPr>
              <a:t>sports</a:t>
            </a:r>
            <a:r>
              <a:rPr lang="en-US" sz="2400" dirty="0">
                <a:solidFill>
                  <a:srgbClr val="FFFFFF"/>
                </a:solidFill>
              </a:rPr>
              <a:t> events, teams, or entertainment</a:t>
            </a:r>
          </a:p>
          <a:p>
            <a:pPr lvl="1">
              <a:lnSpc>
                <a:spcPct val="9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</a:rPr>
              <a:t>promotion of other products and services through these events often arise:  </a:t>
            </a:r>
          </a:p>
          <a:p>
            <a:pPr lvl="3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apparel, toys, promotional items, parking, concessions etc.</a:t>
            </a:r>
          </a:p>
          <a:p>
            <a:pPr lvl="1">
              <a:lnSpc>
                <a:spcPct val="90000"/>
              </a:lnSpc>
            </a:pP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6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0" y="422031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Primary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5319" y="1428024"/>
            <a:ext cx="4637822" cy="461107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Selling the maximum number of tickets and other related items  = make a profit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Identify events that customers want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/>
              <a:t>fans identify with their teams and build passion for them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Develop “live” entertainment products that customers consider better than other choices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4098" name="Picture 2" descr="5 of the biggest sports marketing trends of 2019 | The Drum">
            <a:extLst>
              <a:ext uri="{FF2B5EF4-FFF2-40B4-BE49-F238E27FC236}">
                <a16:creationId xmlns:a16="http://schemas.microsoft.com/office/drawing/2014/main" id="{80FCD672-9389-4095-8A35-DF991AEA7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2" r="45395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Value of Sports Marketing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0233"/>
            <a:ext cx="8596668" cy="5347406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488 BILLION dollar global industry – 623 billion by 2027</a:t>
            </a:r>
          </a:p>
          <a:p>
            <a:pPr lvl="1"/>
            <a:r>
              <a:rPr lang="en-US" sz="2400" dirty="0"/>
              <a:t>Why is Sports Marketing Valuable (important)</a:t>
            </a:r>
          </a:p>
          <a:p>
            <a:pPr lvl="2"/>
            <a:r>
              <a:rPr lang="en-US" sz="2400" dirty="0"/>
              <a:t>Large $$$ spent on events and related products</a:t>
            </a:r>
          </a:p>
          <a:p>
            <a:pPr lvl="2"/>
            <a:r>
              <a:rPr lang="en-US" sz="2400" dirty="0"/>
              <a:t>Jobs created:  From marketing managers to parking attendants, trainers, concessions workers, janitors, security and personal attendants etc.</a:t>
            </a:r>
          </a:p>
          <a:p>
            <a:pPr lvl="2"/>
            <a:r>
              <a:rPr lang="en-US" sz="2400" dirty="0"/>
              <a:t>Local Businesses of Host Cities make millions</a:t>
            </a:r>
          </a:p>
          <a:p>
            <a:pPr lvl="3"/>
            <a:r>
              <a:rPr lang="en-US" dirty="0"/>
              <a:t>Ex: 	Automobile industry – transport to/from national events and personal kids sporting events</a:t>
            </a:r>
          </a:p>
          <a:p>
            <a:pPr lvl="3"/>
            <a:r>
              <a:rPr lang="en-US" dirty="0"/>
              <a:t>Ex: Restaurants, hotels, service stations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602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4105</TotalTime>
  <Words>1336</Words>
  <Application>Microsoft Office PowerPoint</Application>
  <PresentationFormat>Widescreen</PresentationFormat>
  <Paragraphs>153</Paragraphs>
  <Slides>35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Roboto</vt:lpstr>
      <vt:lpstr>Trebuchet MS</vt:lpstr>
      <vt:lpstr>Wingdings</vt:lpstr>
      <vt:lpstr>Wingdings 3</vt:lpstr>
      <vt:lpstr>Facet</vt:lpstr>
      <vt:lpstr>Custom Design</vt:lpstr>
      <vt:lpstr>Sports &amp; Entertainment Marketing</vt:lpstr>
      <vt:lpstr>Section 1</vt:lpstr>
      <vt:lpstr>Objectives </vt:lpstr>
      <vt:lpstr>Complete the Web Activity</vt:lpstr>
      <vt:lpstr>Discussion from Assignment </vt:lpstr>
      <vt:lpstr>Sports Agent – Jerry Maquire</vt:lpstr>
      <vt:lpstr>What is Sports Marketing </vt:lpstr>
      <vt:lpstr>Primary Focus</vt:lpstr>
      <vt:lpstr>Value of Sports Marketing </vt:lpstr>
      <vt:lpstr>Fun Facts</vt:lpstr>
      <vt:lpstr>Entertainment Marketing</vt:lpstr>
      <vt:lpstr>Sport Marketing Industry Value</vt:lpstr>
      <vt:lpstr>Assignment</vt:lpstr>
      <vt:lpstr>PowerPoint Presentation</vt:lpstr>
      <vt:lpstr>Marketing Mix</vt:lpstr>
      <vt:lpstr>Product</vt:lpstr>
      <vt:lpstr>Core product </vt:lpstr>
      <vt:lpstr>Ancillary product </vt:lpstr>
      <vt:lpstr>From Forest Gump Movie</vt:lpstr>
      <vt:lpstr>Price</vt:lpstr>
      <vt:lpstr>Revenue Pricing</vt:lpstr>
      <vt:lpstr>PowerPoint Presentation</vt:lpstr>
      <vt:lpstr>Complete Group Assignment Part A</vt:lpstr>
      <vt:lpstr>Check it Out</vt:lpstr>
      <vt:lpstr>PowerPoint Presentation</vt:lpstr>
      <vt:lpstr>Marketing Mix Place</vt:lpstr>
      <vt:lpstr>Marketing Mix Place</vt:lpstr>
      <vt:lpstr>Marketing Mix Promotion</vt:lpstr>
      <vt:lpstr>Complete Group Assignment Part B</vt:lpstr>
      <vt:lpstr>Endorsement Assignment</vt:lpstr>
      <vt:lpstr>Marketing Mix Promotion</vt:lpstr>
      <vt:lpstr>Top Deals in Endorsements</vt:lpstr>
      <vt:lpstr>Marketing Mix Promotion</vt:lpstr>
      <vt:lpstr>Sponsorships</vt:lpstr>
      <vt:lpstr>Google Classroom Assignment</vt:lpstr>
    </vt:vector>
  </TitlesOfParts>
  <Company>MPS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&amp; Entertainment Marketing</dc:title>
  <dc:creator>bberg</dc:creator>
  <cp:lastModifiedBy>Cassie Vetter</cp:lastModifiedBy>
  <cp:revision>131</cp:revision>
  <cp:lastPrinted>2015-05-04T01:03:06Z</cp:lastPrinted>
  <dcterms:created xsi:type="dcterms:W3CDTF">2014-05-04T19:30:07Z</dcterms:created>
  <dcterms:modified xsi:type="dcterms:W3CDTF">2026-04-21T12:51:03Z</dcterms:modified>
</cp:coreProperties>
</file>